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301" r:id="rId4"/>
    <p:sldId id="304" r:id="rId5"/>
    <p:sldId id="291" r:id="rId6"/>
    <p:sldId id="292" r:id="rId7"/>
    <p:sldId id="298" r:id="rId8"/>
    <p:sldId id="299" r:id="rId9"/>
    <p:sldId id="293" r:id="rId10"/>
    <p:sldId id="305" r:id="rId11"/>
    <p:sldId id="294" r:id="rId12"/>
    <p:sldId id="295" r:id="rId13"/>
    <p:sldId id="296" r:id="rId14"/>
    <p:sldId id="297" r:id="rId15"/>
    <p:sldId id="303" r:id="rId16"/>
    <p:sldId id="300" r:id="rId17"/>
    <p:sldId id="267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365 Summit" id="{C5AFE659-7835-41C3-B1AB-F7CE31DA9D18}">
          <p14:sldIdLst>
            <p14:sldId id="256"/>
          </p14:sldIdLst>
        </p14:section>
        <p14:section name="Speaker Sessions" id="{A4CA5440-4614-4F22-BA68-77BB4C6739D5}">
          <p14:sldIdLst>
            <p14:sldId id="290"/>
          </p14:sldIdLst>
        </p14:section>
        <p14:section name="Templates" id="{7A46FA16-37E2-41B5-8FC3-7F86F14B514A}">
          <p14:sldIdLst>
            <p14:sldId id="301"/>
            <p14:sldId id="304"/>
            <p14:sldId id="291"/>
            <p14:sldId id="292"/>
            <p14:sldId id="298"/>
            <p14:sldId id="299"/>
            <p14:sldId id="293"/>
            <p14:sldId id="305"/>
            <p14:sldId id="294"/>
            <p14:sldId id="295"/>
            <p14:sldId id="296"/>
            <p14:sldId id="297"/>
            <p14:sldId id="303"/>
            <p14:sldId id="30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C0C"/>
    <a:srgbClr val="1E1E1E"/>
    <a:srgbClr val="FE4D2D"/>
    <a:srgbClr val="F5E467"/>
    <a:srgbClr val="E41212"/>
    <a:srgbClr val="2089D0"/>
    <a:srgbClr val="2C7CC4"/>
    <a:srgbClr val="B08E00"/>
    <a:srgbClr val="D01012"/>
    <a:srgbClr val="FF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9" autoAdjust="0"/>
    <p:restoredTop sz="94439" autoAdjust="0"/>
  </p:normalViewPr>
  <p:slideViewPr>
    <p:cSldViewPr snapToGrid="0" showGuides="1">
      <p:cViewPr varScale="1">
        <p:scale>
          <a:sx n="150" d="100"/>
          <a:sy n="150" d="100"/>
        </p:scale>
        <p:origin x="6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7C90D770-57B5-41AE-94A5-8172B3072938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DB221A22-6757-4DFC-AC52-B0B349051E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5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Love story</a:t>
            </a:r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5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4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an API developer POV F&amp;O custom web-services are rather dumb</a:t>
            </a:r>
            <a:endParaRPr lang="ca-ES" dirty="0"/>
          </a:p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6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/>
              <a:t>https://azure.microsoft.com/en-us/pricing/details/api-management/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5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add another layer to D365FO?</a:t>
            </a:r>
            <a:endParaRPr lang="ca-ES" dirty="0"/>
          </a:p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4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trust issues, and I think that’s good when implementing an ERP. Specially when working with 3</a:t>
            </a:r>
            <a:r>
              <a:rPr lang="en-US" baseline="30000" dirty="0"/>
              <a:t>rd</a:t>
            </a:r>
            <a:r>
              <a:rPr lang="en-US" dirty="0"/>
              <a:t> parties.</a:t>
            </a:r>
          </a:p>
          <a:p>
            <a:endParaRPr lang="en-US" dirty="0"/>
          </a:p>
          <a:p>
            <a:r>
              <a:rPr lang="ca-ES" dirty="0"/>
              <a:t>Same for security... Or we wouldn’t have passwords, MFA, etc...</a:t>
            </a:r>
          </a:p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3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" panose="020B0502040204020203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egoe UI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" panose="020B0502040204020203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.jpg"/><Relationship Id="rId11" Type="http://schemas.openxmlformats.org/officeDocument/2006/relationships/image" Target="../media/image7.png"/><Relationship Id="rId5" Type="http://schemas.openxmlformats.org/officeDocument/2006/relationships/image" Target="../media/image1.e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10.png"/><Relationship Id="rId7" Type="http://schemas.openxmlformats.org/officeDocument/2006/relationships/image" Target="../media/image4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jp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9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11" Type="http://schemas.openxmlformats.org/officeDocument/2006/relationships/image" Target="../media/image53.jpe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6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11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3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24.emf"/><Relationship Id="rId4" Type="http://schemas.openxmlformats.org/officeDocument/2006/relationships/image" Target="../media/image10.png"/><Relationship Id="rId9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A50BD54-6EF0-41DB-8B78-7B39792037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9830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D0628-BE93-4E93-89A1-049CA0385C4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F390EA-F541-42AC-A191-9D66726D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ED9046E5-1194-4C10-B843-3F7C0E36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</p:grpSp>
      <p:sp>
        <p:nvSpPr>
          <p:cNvPr id="19" name="Rectángulo 6175">
            <a:extLst>
              <a:ext uri="{FF2B5EF4-FFF2-40B4-BE49-F238E27FC236}">
                <a16:creationId xmlns:a16="http://schemas.microsoft.com/office/drawing/2014/main" id="{EFE57DC7-03CB-4F7C-BE5A-FBAC21B16E13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20" name="任意多边形: 形状 16">
            <a:extLst>
              <a:ext uri="{FF2B5EF4-FFF2-40B4-BE49-F238E27FC236}">
                <a16:creationId xmlns:a16="http://schemas.microsoft.com/office/drawing/2014/main" id="{31A823D7-1B88-4F38-BE76-926B73DB954B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egoe UI" panose="020B0502040204020203" pitchFamily="34" charset="0"/>
            </a:endParaRPr>
          </a:p>
        </p:txBody>
      </p:sp>
      <p:sp>
        <p:nvSpPr>
          <p:cNvPr id="21" name="任意多边形: 形状 16">
            <a:extLst>
              <a:ext uri="{FF2B5EF4-FFF2-40B4-BE49-F238E27FC236}">
                <a16:creationId xmlns:a16="http://schemas.microsoft.com/office/drawing/2014/main" id="{0DD2B3B6-D900-41C8-AFBB-0AC979BBC4E2}"/>
              </a:ext>
            </a:extLst>
          </p:cNvPr>
          <p:cNvSpPr/>
          <p:nvPr/>
        </p:nvSpPr>
        <p:spPr>
          <a:xfrm>
            <a:off x="9464634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B768-0467-477F-8D3E-28FA30DF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5C2D4-9F4F-49E8-A23F-5F779843B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24A43240-638F-4F66-B4D2-15C86DC2B919}"/>
              </a:ext>
            </a:extLst>
          </p:cNvPr>
          <p:cNvSpPr/>
          <p:nvPr/>
        </p:nvSpPr>
        <p:spPr>
          <a:xfrm>
            <a:off x="834056" y="1089635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25" name="Rectángulo redondeado 14">
            <a:extLst>
              <a:ext uri="{FF2B5EF4-FFF2-40B4-BE49-F238E27FC236}">
                <a16:creationId xmlns:a16="http://schemas.microsoft.com/office/drawing/2014/main" id="{30E317FD-66E5-4066-8B29-53DBDAD808F0}"/>
              </a:ext>
            </a:extLst>
          </p:cNvPr>
          <p:cNvSpPr/>
          <p:nvPr/>
        </p:nvSpPr>
        <p:spPr>
          <a:xfrm>
            <a:off x="1038078" y="2082799"/>
            <a:ext cx="6536336" cy="2580721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9C8210-EFD0-48DE-819A-E9D8215C46A7}"/>
              </a:ext>
            </a:extLst>
          </p:cNvPr>
          <p:cNvCxnSpPr>
            <a:cxnSpLocks/>
          </p:cNvCxnSpPr>
          <p:nvPr/>
        </p:nvCxnSpPr>
        <p:spPr>
          <a:xfrm>
            <a:off x="2742954" y="6035777"/>
            <a:ext cx="9471748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14">
            <a:extLst>
              <a:ext uri="{FF2B5EF4-FFF2-40B4-BE49-F238E27FC236}">
                <a16:creationId xmlns:a16="http://schemas.microsoft.com/office/drawing/2014/main" id="{FBD9C24B-6744-4A4B-A4D7-1374C86506BC}"/>
              </a:ext>
            </a:extLst>
          </p:cNvPr>
          <p:cNvSpPr/>
          <p:nvPr/>
        </p:nvSpPr>
        <p:spPr>
          <a:xfrm>
            <a:off x="1186516" y="26058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2" name="Rectángulo 12">
            <a:extLst>
              <a:ext uri="{FF2B5EF4-FFF2-40B4-BE49-F238E27FC236}">
                <a16:creationId xmlns:a16="http://schemas.microsoft.com/office/drawing/2014/main" id="{2196B0D9-D472-45E7-B1FD-7389D45039D1}"/>
              </a:ext>
            </a:extLst>
          </p:cNvPr>
          <p:cNvSpPr/>
          <p:nvPr/>
        </p:nvSpPr>
        <p:spPr>
          <a:xfrm>
            <a:off x="1123591" y="2141050"/>
            <a:ext cx="5465605" cy="2062103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Empower Your F&amp;O Integrations with Azure API Management:</a:t>
            </a:r>
          </a:p>
          <a:p>
            <a:r>
              <a:rPr lang="en-US" sz="32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Unlocking Superpowers</a:t>
            </a:r>
            <a:endParaRPr lang="en-US" sz="32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2C83EC-88F0-42DB-9670-6156FBFAFE95}"/>
              </a:ext>
            </a:extLst>
          </p:cNvPr>
          <p:cNvCxnSpPr/>
          <p:nvPr/>
        </p:nvCxnSpPr>
        <p:spPr>
          <a:xfrm>
            <a:off x="1587500" y="2082800"/>
            <a:ext cx="9080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toy figure with a black mask and a black helmet&#10;&#10;Description automatically generated with medium confidence">
            <a:extLst>
              <a:ext uri="{FF2B5EF4-FFF2-40B4-BE49-F238E27FC236}">
                <a16:creationId xmlns:a16="http://schemas.microsoft.com/office/drawing/2014/main" id="{9FBB808E-D773-4B35-38D2-FA49BA55E5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33" y="197999"/>
            <a:ext cx="2127942" cy="5019888"/>
          </a:xfrm>
          <a:prstGeom prst="rect">
            <a:avLst/>
          </a:prstGeom>
        </p:spPr>
      </p:pic>
      <p:pic>
        <p:nvPicPr>
          <p:cNvPr id="10" name="Picture 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55C09304-8051-580C-D438-EA435B1E6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99" y="-210820"/>
            <a:ext cx="2330185" cy="5478793"/>
          </a:xfrm>
          <a:prstGeom prst="rect">
            <a:avLst/>
          </a:prstGeom>
        </p:spPr>
      </p:pic>
      <p:pic>
        <p:nvPicPr>
          <p:cNvPr id="7" name="Picture 6" descr="A red and white text with blue and white text&#10;&#10;Description automatically generated">
            <a:extLst>
              <a:ext uri="{FF2B5EF4-FFF2-40B4-BE49-F238E27FC236}">
                <a16:creationId xmlns:a16="http://schemas.microsoft.com/office/drawing/2014/main" id="{58921201-8ECB-BB7B-A13A-32E9D81E0A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" y="4538358"/>
            <a:ext cx="2687147" cy="2687147"/>
          </a:xfrm>
          <a:prstGeom prst="rect">
            <a:avLst/>
          </a:prstGeom>
        </p:spPr>
      </p:pic>
      <p:pic>
        <p:nvPicPr>
          <p:cNvPr id="22" name="Picture 21" descr="A logo on a black background&#10;&#10;Description automatically generated">
            <a:extLst>
              <a:ext uri="{FF2B5EF4-FFF2-40B4-BE49-F238E27FC236}">
                <a16:creationId xmlns:a16="http://schemas.microsoft.com/office/drawing/2014/main" id="{4CDF2C6D-3CC7-59E6-6659-3A6B6FF690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1120625" y="271278"/>
            <a:ext cx="5069888" cy="1490492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55B807A-A283-199B-9E9E-83DA39A7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269" y="1899973"/>
            <a:ext cx="2742955" cy="316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white robot with a black background&#10;&#10;Description automatically generated">
            <a:extLst>
              <a:ext uri="{FF2B5EF4-FFF2-40B4-BE49-F238E27FC236}">
                <a16:creationId xmlns:a16="http://schemas.microsoft.com/office/drawing/2014/main" id="{745CC2B0-50A3-05B8-BD25-52813BC463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24" y="2399929"/>
            <a:ext cx="3826722" cy="38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71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sp>
        <p:nvSpPr>
          <p:cNvPr id="6" name="Rectángulo redondeado 14">
            <a:extLst>
              <a:ext uri="{FF2B5EF4-FFF2-40B4-BE49-F238E27FC236}">
                <a16:creationId xmlns:a16="http://schemas.microsoft.com/office/drawing/2014/main" id="{72494388-493A-A5D5-2BFB-5EBDD36556F4}"/>
              </a:ext>
            </a:extLst>
          </p:cNvPr>
          <p:cNvSpPr/>
          <p:nvPr/>
        </p:nvSpPr>
        <p:spPr>
          <a:xfrm>
            <a:off x="207122" y="423989"/>
            <a:ext cx="9841445" cy="769441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id="{B27B2FD5-72C7-618F-1FCD-1C1E1BA55295}"/>
              </a:ext>
            </a:extLst>
          </p:cNvPr>
          <p:cNvSpPr/>
          <p:nvPr/>
        </p:nvSpPr>
        <p:spPr>
          <a:xfrm>
            <a:off x="676534" y="376478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Azure API Management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45CC5-41D5-3FE3-CA71-2E429AC25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22" y="2470150"/>
            <a:ext cx="8329347" cy="30224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5F8545-D507-94B9-1AB1-882F664B0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58487" y="1073030"/>
            <a:ext cx="3850560" cy="56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8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5E6296-1727-A710-971D-D7D8036F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66203" y="1619780"/>
            <a:ext cx="4101561" cy="5101695"/>
          </a:xfrm>
          <a:prstGeom prst="rect">
            <a:avLst/>
          </a:prstGeom>
        </p:spPr>
      </p:pic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2" name="Picture 1" descr="A picture containing cartoon, toy, ground, outdoor&#10;&#10;Description automatically generated">
            <a:extLst>
              <a:ext uri="{FF2B5EF4-FFF2-40B4-BE49-F238E27FC236}">
                <a16:creationId xmlns:a16="http://schemas.microsoft.com/office/drawing/2014/main" id="{4B8E1E47-1646-A1D2-7BF2-EBBCBC58D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434" y="1769420"/>
            <a:ext cx="3662270" cy="3662270"/>
          </a:xfrm>
          <a:prstGeom prst="roundRect">
            <a:avLst>
              <a:gd name="adj" fmla="val 5904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FBE46-7D92-D5DA-B31B-6D3E9E151F94}"/>
              </a:ext>
            </a:extLst>
          </p:cNvPr>
          <p:cNvSpPr txBox="1"/>
          <p:nvPr/>
        </p:nvSpPr>
        <p:spPr>
          <a:xfrm rot="16200000">
            <a:off x="3597786" y="3456116"/>
            <a:ext cx="346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Dynamics 365 F&amp;O APIs</a:t>
            </a:r>
            <a:endParaRPr lang="ca-E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ángulo redondeado 14">
            <a:extLst>
              <a:ext uri="{FF2B5EF4-FFF2-40B4-BE49-F238E27FC236}">
                <a16:creationId xmlns:a16="http://schemas.microsoft.com/office/drawing/2014/main" id="{1F3978EC-1EDB-3518-6E3C-91FAEBD98C3C}"/>
              </a:ext>
            </a:extLst>
          </p:cNvPr>
          <p:cNvSpPr/>
          <p:nvPr/>
        </p:nvSpPr>
        <p:spPr>
          <a:xfrm>
            <a:off x="207122" y="423989"/>
            <a:ext cx="9841445" cy="769441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id="{1722DF99-5297-23C6-02C4-FCCC7FBCFF54}"/>
              </a:ext>
            </a:extLst>
          </p:cNvPr>
          <p:cNvSpPr/>
          <p:nvPr/>
        </p:nvSpPr>
        <p:spPr>
          <a:xfrm>
            <a:off x="676534" y="376478"/>
            <a:ext cx="81817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Why Azure API Management?</a:t>
            </a:r>
          </a:p>
        </p:txBody>
      </p:sp>
    </p:spTree>
    <p:extLst>
      <p:ext uri="{BB962C8B-B14F-4D97-AF65-F5344CB8AC3E}">
        <p14:creationId xmlns:p14="http://schemas.microsoft.com/office/powerpoint/2010/main" val="344112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80AEF5-B91E-39C1-108C-5F19A10C8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2742" flipH="1">
            <a:off x="5915235" y="2617253"/>
            <a:ext cx="5756490" cy="4834607"/>
          </a:xfrm>
          <a:prstGeom prst="rect">
            <a:avLst/>
          </a:prstGeom>
        </p:spPr>
      </p:pic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C0DB5-CB2D-8CB7-C51F-7D4D39EAE8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98"/>
          <a:stretch/>
        </p:blipFill>
        <p:spPr>
          <a:xfrm>
            <a:off x="3724157" y="2283101"/>
            <a:ext cx="4711424" cy="4574899"/>
          </a:xfrm>
          <a:prstGeom prst="round2SameRect">
            <a:avLst>
              <a:gd name="adj1" fmla="val 9059"/>
              <a:gd name="adj2" fmla="val 0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9B37E5-CF65-F10A-9E58-F8905C1619B7}"/>
              </a:ext>
            </a:extLst>
          </p:cNvPr>
          <p:cNvSpPr txBox="1"/>
          <p:nvPr/>
        </p:nvSpPr>
        <p:spPr>
          <a:xfrm>
            <a:off x="3724157" y="1607967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980C0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Dynamics 365 F&amp;O APIs</a:t>
            </a:r>
            <a:endParaRPr lang="ca-ES" sz="3200" b="1" i="1" dirty="0">
              <a:solidFill>
                <a:srgbClr val="980C0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BA5F85-E8D5-F813-D47F-061AD4113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415" y="4350613"/>
            <a:ext cx="1868003" cy="2507387"/>
          </a:xfrm>
          <a:prstGeom prst="rect">
            <a:avLst/>
          </a:prstGeom>
        </p:spPr>
      </p:pic>
      <p:sp>
        <p:nvSpPr>
          <p:cNvPr id="9" name="Rectángulo redondeado 14">
            <a:extLst>
              <a:ext uri="{FF2B5EF4-FFF2-40B4-BE49-F238E27FC236}">
                <a16:creationId xmlns:a16="http://schemas.microsoft.com/office/drawing/2014/main" id="{B3477F31-2016-E0AD-BC05-3066F903D6D2}"/>
              </a:ext>
            </a:extLst>
          </p:cNvPr>
          <p:cNvSpPr/>
          <p:nvPr/>
        </p:nvSpPr>
        <p:spPr>
          <a:xfrm>
            <a:off x="207122" y="423989"/>
            <a:ext cx="9841445" cy="769441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10" name="Rectángulo 12">
            <a:extLst>
              <a:ext uri="{FF2B5EF4-FFF2-40B4-BE49-F238E27FC236}">
                <a16:creationId xmlns:a16="http://schemas.microsoft.com/office/drawing/2014/main" id="{2CECC977-3446-03A8-A725-F370F68EFEBB}"/>
              </a:ext>
            </a:extLst>
          </p:cNvPr>
          <p:cNvSpPr/>
          <p:nvPr/>
        </p:nvSpPr>
        <p:spPr>
          <a:xfrm>
            <a:off x="676534" y="376478"/>
            <a:ext cx="81817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Why Azure API Management?</a:t>
            </a:r>
          </a:p>
        </p:txBody>
      </p:sp>
    </p:spTree>
    <p:extLst>
      <p:ext uri="{BB962C8B-B14F-4D97-AF65-F5344CB8AC3E}">
        <p14:creationId xmlns:p14="http://schemas.microsoft.com/office/powerpoint/2010/main" val="150708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FFE410E-E108-0762-E2CB-16338CCF27FB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Segoe UI" panose="020B0502040204020203" pitchFamily="34" charset="0"/>
            </a:endParaRPr>
          </a:p>
        </p:txBody>
      </p:sp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Title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2" name="Picture 1" descr="A lollipop with a panda face on it&#10;&#10;Description automatically generated with low confidence">
            <a:extLst>
              <a:ext uri="{FF2B5EF4-FFF2-40B4-BE49-F238E27FC236}">
                <a16:creationId xmlns:a16="http://schemas.microsoft.com/office/drawing/2014/main" id="{73DD7625-3BA0-8B85-1EEF-C1BA193823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6" t="2178" r="1744" b="3256"/>
          <a:stretch/>
        </p:blipFill>
        <p:spPr>
          <a:xfrm>
            <a:off x="3694496" y="2178984"/>
            <a:ext cx="4803007" cy="4177366"/>
          </a:xfrm>
          <a:prstGeom prst="roundRect">
            <a:avLst>
              <a:gd name="adj" fmla="val 3073"/>
            </a:avLst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7AB155-02B0-96F2-1E9A-BAA0CE58E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921" y="1405289"/>
            <a:ext cx="2962067" cy="54527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6A8F7FF-D080-B8DB-551A-41D2DF27F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75546">
            <a:off x="2709216" y="5239838"/>
            <a:ext cx="1463809" cy="1833613"/>
          </a:xfrm>
          <a:prstGeom prst="rect">
            <a:avLst/>
          </a:prstGeom>
        </p:spPr>
      </p:pic>
      <p:sp>
        <p:nvSpPr>
          <p:cNvPr id="7" name="Rectángulo redondeado 14">
            <a:extLst>
              <a:ext uri="{FF2B5EF4-FFF2-40B4-BE49-F238E27FC236}">
                <a16:creationId xmlns:a16="http://schemas.microsoft.com/office/drawing/2014/main" id="{2D4E1940-5FFF-B54B-DF71-9A68333080BD}"/>
              </a:ext>
            </a:extLst>
          </p:cNvPr>
          <p:cNvSpPr/>
          <p:nvPr/>
        </p:nvSpPr>
        <p:spPr>
          <a:xfrm>
            <a:off x="207122" y="423989"/>
            <a:ext cx="9841445" cy="769441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10" name="Rectángulo 12">
            <a:extLst>
              <a:ext uri="{FF2B5EF4-FFF2-40B4-BE49-F238E27FC236}">
                <a16:creationId xmlns:a16="http://schemas.microsoft.com/office/drawing/2014/main" id="{C1F098DD-9201-BBF2-9078-83D925B65FBB}"/>
              </a:ext>
            </a:extLst>
          </p:cNvPr>
          <p:cNvSpPr/>
          <p:nvPr/>
        </p:nvSpPr>
        <p:spPr>
          <a:xfrm>
            <a:off x="676534" y="376478"/>
            <a:ext cx="81817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Why Azure API Management?</a:t>
            </a:r>
          </a:p>
        </p:txBody>
      </p:sp>
    </p:spTree>
    <p:extLst>
      <p:ext uri="{BB962C8B-B14F-4D97-AF65-F5344CB8AC3E}">
        <p14:creationId xmlns:p14="http://schemas.microsoft.com/office/powerpoint/2010/main" val="93134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099B9-513A-34C4-C467-C409DEC0F7E6}"/>
              </a:ext>
            </a:extLst>
          </p:cNvPr>
          <p:cNvSpPr txBox="1"/>
          <p:nvPr/>
        </p:nvSpPr>
        <p:spPr>
          <a:xfrm>
            <a:off x="2665258" y="2299154"/>
            <a:ext cx="700278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latin typeface="Segoe UI" panose="020B0502040204020203" pitchFamily="34" charset="0"/>
                <a:cs typeface="Segoe UI" panose="020B0502040204020203" pitchFamily="34" charset="0"/>
              </a:rPr>
              <a:t>Logging!</a:t>
            </a:r>
            <a:endParaRPr lang="ca-ES" sz="12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2C4EB-9F66-6130-B0CB-9B0B295F02F4}"/>
              </a:ext>
            </a:extLst>
          </p:cNvPr>
          <p:cNvSpPr txBox="1"/>
          <p:nvPr/>
        </p:nvSpPr>
        <p:spPr>
          <a:xfrm>
            <a:off x="-1066800" y="7186687"/>
            <a:ext cx="534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One that’s not dumb, actually works and it’s useful…</a:t>
            </a:r>
            <a:endParaRPr lang="ca-ES" dirty="0">
              <a:latin typeface="Segoe UI" panose="020B0502040204020203" pitchFamily="34" charset="0"/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284CC3BF-1116-0E8B-349A-94B7879CA10A}"/>
              </a:ext>
            </a:extLst>
          </p:cNvPr>
          <p:cNvSpPr/>
          <p:nvPr/>
        </p:nvSpPr>
        <p:spPr>
          <a:xfrm rot="16200000" flipV="1">
            <a:off x="9145433" y="3291457"/>
            <a:ext cx="1415255" cy="1878683"/>
          </a:xfrm>
          <a:prstGeom prst="uturnArrow">
            <a:avLst>
              <a:gd name="adj1" fmla="val 25410"/>
              <a:gd name="adj2" fmla="val 25000"/>
              <a:gd name="adj3" fmla="val 35255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12AA9D-05FE-5688-B342-3E94F106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4" y="1520791"/>
            <a:ext cx="2141904" cy="3816417"/>
          </a:xfrm>
          <a:prstGeom prst="rect">
            <a:avLst/>
          </a:prstGeom>
        </p:spPr>
      </p:pic>
      <p:sp>
        <p:nvSpPr>
          <p:cNvPr id="3" name="Rectángulo redondeado 14">
            <a:extLst>
              <a:ext uri="{FF2B5EF4-FFF2-40B4-BE49-F238E27FC236}">
                <a16:creationId xmlns:a16="http://schemas.microsoft.com/office/drawing/2014/main" id="{1648B1EC-083D-F8F9-5FCF-24075FDEF535}"/>
              </a:ext>
            </a:extLst>
          </p:cNvPr>
          <p:cNvSpPr/>
          <p:nvPr/>
        </p:nvSpPr>
        <p:spPr>
          <a:xfrm>
            <a:off x="207122" y="423989"/>
            <a:ext cx="9841445" cy="769441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id="{4EC7786C-AFFE-35C9-6FBA-505590EF1FAB}"/>
              </a:ext>
            </a:extLst>
          </p:cNvPr>
          <p:cNvSpPr/>
          <p:nvPr/>
        </p:nvSpPr>
        <p:spPr>
          <a:xfrm>
            <a:off x="676534" y="376478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Azure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42727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02894 L 0.38867 -0.36134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-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099B9-513A-34C4-C467-C409DEC0F7E6}"/>
              </a:ext>
            </a:extLst>
          </p:cNvPr>
          <p:cNvSpPr txBox="1"/>
          <p:nvPr/>
        </p:nvSpPr>
        <p:spPr>
          <a:xfrm>
            <a:off x="3299460" y="2461260"/>
            <a:ext cx="56921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5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DEMO!</a:t>
            </a:r>
            <a:endParaRPr lang="ca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261211-2867-223E-3C36-BBD197186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696" y="1361491"/>
            <a:ext cx="2699742" cy="4415528"/>
          </a:xfrm>
          <a:prstGeom prst="rect">
            <a:avLst/>
          </a:prstGeom>
        </p:spPr>
      </p:pic>
      <p:sp>
        <p:nvSpPr>
          <p:cNvPr id="3" name="Rectángulo redondeado 14">
            <a:extLst>
              <a:ext uri="{FF2B5EF4-FFF2-40B4-BE49-F238E27FC236}">
                <a16:creationId xmlns:a16="http://schemas.microsoft.com/office/drawing/2014/main" id="{F6B5FD4E-BB0E-87A6-CF58-C1BF98CC7F0D}"/>
              </a:ext>
            </a:extLst>
          </p:cNvPr>
          <p:cNvSpPr/>
          <p:nvPr/>
        </p:nvSpPr>
        <p:spPr>
          <a:xfrm>
            <a:off x="207122" y="423989"/>
            <a:ext cx="9841445" cy="769441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6" name="Rectángulo 12">
            <a:extLst>
              <a:ext uri="{FF2B5EF4-FFF2-40B4-BE49-F238E27FC236}">
                <a16:creationId xmlns:a16="http://schemas.microsoft.com/office/drawing/2014/main" id="{E829C17A-A6EF-81DE-752D-7E093F90C328}"/>
              </a:ext>
            </a:extLst>
          </p:cNvPr>
          <p:cNvSpPr/>
          <p:nvPr/>
        </p:nvSpPr>
        <p:spPr>
          <a:xfrm>
            <a:off x="676534" y="376478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Azure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129591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3467861" y="1064021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Want to learn more?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426E3-1C6D-E124-295D-7D6ED9A5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4" y="2459366"/>
            <a:ext cx="3630285" cy="2446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7E9A4-E3F9-7C7D-633F-11002B587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058" y="2459367"/>
            <a:ext cx="3630285" cy="2439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FBFE1-E4BF-813D-C70B-B4C7515BD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170" y="2459366"/>
            <a:ext cx="3630285" cy="2449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C72565-E3F4-9D4D-6E23-3AF12881862D}"/>
              </a:ext>
            </a:extLst>
          </p:cNvPr>
          <p:cNvSpPr txBox="1"/>
          <p:nvPr/>
        </p:nvSpPr>
        <p:spPr>
          <a:xfrm>
            <a:off x="2776537" y="5245348"/>
            <a:ext cx="6638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Visit my blog: </a:t>
            </a:r>
            <a:r>
              <a:rPr lang="en-US" sz="44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ariste.info</a:t>
            </a:r>
            <a:endParaRPr lang="ca-ES" sz="4400" b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A19ED2-6925-38D2-9B1C-B1557E293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0916" y="5342384"/>
            <a:ext cx="616752" cy="7457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95D7E5-D9BE-3508-9942-4FC6EB157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493" y="564402"/>
            <a:ext cx="985011" cy="5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18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7604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34056" y="471948"/>
            <a:ext cx="10523889" cy="503259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1158942" y="792843"/>
            <a:ext cx="9874117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3DED3E0F-F15C-DF2C-CB5C-8C4B50983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92" y="2428197"/>
            <a:ext cx="2008372" cy="1850422"/>
          </a:xfrm>
          <a:prstGeom prst="rect">
            <a:avLst/>
          </a:prstGeom>
        </p:spPr>
      </p:pic>
      <p:pic>
        <p:nvPicPr>
          <p:cNvPr id="18" name="Picture 17" descr="A close-up of a company logo&#10;&#10;Description automatically generated">
            <a:extLst>
              <a:ext uri="{FF2B5EF4-FFF2-40B4-BE49-F238E27FC236}">
                <a16:creationId xmlns:a16="http://schemas.microsoft.com/office/drawing/2014/main" id="{073A11CE-1D2F-2B7C-E5AB-6084361BE9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52" y="4265394"/>
            <a:ext cx="2150027" cy="764827"/>
          </a:xfrm>
          <a:prstGeom prst="rect">
            <a:avLst/>
          </a:prstGeom>
        </p:spPr>
      </p:pic>
      <p:pic>
        <p:nvPicPr>
          <p:cNvPr id="22" name="Picture 2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31441C2-C5D9-5AED-0C80-F6C80342A3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54" y="2581547"/>
            <a:ext cx="3123740" cy="645573"/>
          </a:xfrm>
          <a:prstGeom prst="rect">
            <a:avLst/>
          </a:prstGeom>
        </p:spPr>
      </p:pic>
      <p:pic>
        <p:nvPicPr>
          <p:cNvPr id="27" name="Picture 26" descr="A white toy with black stripes and a white helmet&#10;&#10;Description automatically generated with medium confidence">
            <a:extLst>
              <a:ext uri="{FF2B5EF4-FFF2-40B4-BE49-F238E27FC236}">
                <a16:creationId xmlns:a16="http://schemas.microsoft.com/office/drawing/2014/main" id="{99709725-3800-BF14-FAE5-104B984A25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85" y="3655810"/>
            <a:ext cx="1464638" cy="3443696"/>
          </a:xfrm>
          <a:prstGeom prst="rect">
            <a:avLst/>
          </a:prstGeom>
        </p:spPr>
      </p:pic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20" y="917029"/>
            <a:ext cx="2754408" cy="14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82" y="894292"/>
            <a:ext cx="1514237" cy="1514237"/>
          </a:xfrm>
          <a:prstGeom prst="rect">
            <a:avLst/>
          </a:prstGeom>
        </p:spPr>
      </p:pic>
      <p:pic>
        <p:nvPicPr>
          <p:cNvPr id="33" name="Picture 32" descr="A screenshot of a computer">
            <a:extLst>
              <a:ext uri="{FF2B5EF4-FFF2-40B4-BE49-F238E27FC236}">
                <a16:creationId xmlns:a16="http://schemas.microsoft.com/office/drawing/2014/main" id="{8534C4AF-D4D7-1055-55AA-A7794C659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1"/>
          <a:stretch/>
        </p:blipFill>
        <p:spPr>
          <a:xfrm>
            <a:off x="3540042" y="4104223"/>
            <a:ext cx="2822130" cy="953579"/>
          </a:xfrm>
          <a:prstGeom prst="rect">
            <a:avLst/>
          </a:prstGeom>
        </p:spPr>
      </p:pic>
      <p:pic>
        <p:nvPicPr>
          <p:cNvPr id="26" name="Picture 2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3774D1-9590-5F20-7F31-FC53008F46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39" y="3514866"/>
            <a:ext cx="2835281" cy="708820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436784" y="1030278"/>
            <a:ext cx="4444019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1F306-AB1F-2610-4E66-38E7927F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toy figure with text overlay&#10;&#10;Description automatically generated">
            <a:extLst>
              <a:ext uri="{FF2B5EF4-FFF2-40B4-BE49-F238E27FC236}">
                <a16:creationId xmlns:a16="http://schemas.microsoft.com/office/drawing/2014/main" id="{BA5DDAC0-13FA-6468-8F6A-30FE64D2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C262BF08-01C2-4DBB-9FDD-D91384C6EF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C262BF08-01C2-4DBB-9FDD-D91384C6EF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471261D7-4F32-41D2-A14E-C56A0642CB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8" name="Rectángulo 6175">
            <a:extLst>
              <a:ext uri="{FF2B5EF4-FFF2-40B4-BE49-F238E27FC236}">
                <a16:creationId xmlns:a16="http://schemas.microsoft.com/office/drawing/2014/main" id="{B78398E4-5DFA-423F-B8E4-D25E07E9AE4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DAAA8-F3CE-4037-AAFC-7EC971F1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C07BA8-3CE1-43A2-83F0-CD937E9D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01" y="2282790"/>
            <a:ext cx="4530397" cy="2069023"/>
          </a:xfrm>
        </p:spPr>
        <p:txBody>
          <a:bodyPr anchor="b" anchorCtr="0">
            <a:noAutofit/>
          </a:bodyPr>
          <a:lstStyle/>
          <a:p>
            <a:r>
              <a:rPr lang="da-DK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API </a:t>
            </a:r>
            <a:br>
              <a:rPr lang="da-DK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a-DK" sz="5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2" name="Picture 1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AA543008-E2F6-E26F-8FF1-187925E5A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95" y="5814879"/>
            <a:ext cx="1458243" cy="1458243"/>
          </a:xfrm>
          <a:prstGeom prst="rect">
            <a:avLst/>
          </a:prstGeom>
        </p:spPr>
      </p:pic>
      <p:pic>
        <p:nvPicPr>
          <p:cNvPr id="10" name="Imagen 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EC1D354-8BC6-0B9A-334C-315F07F8F0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20" y="-295616"/>
            <a:ext cx="7568738" cy="7568738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4066E12-808F-D85B-0E79-005BFCDC4AEB}"/>
              </a:ext>
            </a:extLst>
          </p:cNvPr>
          <p:cNvSpPr/>
          <p:nvPr/>
        </p:nvSpPr>
        <p:spPr>
          <a:xfrm>
            <a:off x="7729734" y="681115"/>
            <a:ext cx="880882" cy="880882"/>
          </a:xfrm>
          <a:prstGeom prst="ellipse">
            <a:avLst/>
          </a:prstGeom>
          <a:solidFill>
            <a:srgbClr val="FE4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Segoe UI" panose="020B0502040204020203" pitchFamily="34" charset="0"/>
            </a:endParaRPr>
          </a:p>
        </p:txBody>
      </p:sp>
      <p:pic>
        <p:nvPicPr>
          <p:cNvPr id="15" name="Graphic 2">
            <a:extLst>
              <a:ext uri="{FF2B5EF4-FFF2-40B4-BE49-F238E27FC236}">
                <a16:creationId xmlns:a16="http://schemas.microsoft.com/office/drawing/2014/main" id="{E244C60E-517F-EABE-EFFE-29E1C4960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1565" y="790343"/>
            <a:ext cx="662426" cy="662426"/>
          </a:xfrm>
          <a:prstGeom prst="rect">
            <a:avLst/>
          </a:prstGeom>
        </p:spPr>
      </p:pic>
      <p:pic>
        <p:nvPicPr>
          <p:cNvPr id="16" name="Graphic 2">
            <a:extLst>
              <a:ext uri="{FF2B5EF4-FFF2-40B4-BE49-F238E27FC236}">
                <a16:creationId xmlns:a16="http://schemas.microsoft.com/office/drawing/2014/main" id="{3D1BB7C4-5087-7E54-E40D-A37A7D520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52548" y="4468607"/>
            <a:ext cx="662426" cy="66242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B019F0-C807-51E0-E990-01BADF3FCE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5662" y="795603"/>
            <a:ext cx="743554" cy="7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Title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228544" y="131625"/>
            <a:ext cx="1701585" cy="5958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CBF414-997A-D848-D91D-A8DBB609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767" y="415946"/>
            <a:ext cx="4530397" cy="1712673"/>
          </a:xfrm>
        </p:spPr>
        <p:txBody>
          <a:bodyPr anchor="b" anchorCtr="0">
            <a:noAutofit/>
          </a:bodyPr>
          <a:lstStyle/>
          <a:p>
            <a:r>
              <a:rPr lang="da-DK" sz="72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API </a:t>
            </a:r>
            <a:br>
              <a:rPr lang="da-DK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a-DK" sz="5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endParaRPr lang="en-US" sz="5000" dirty="0">
              <a:solidFill>
                <a:schemeClr val="accent4"/>
              </a:solidFill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5CCE1FDA-D21A-D35A-EB9E-A6D84A380E1B}"/>
              </a:ext>
            </a:extLst>
          </p:cNvPr>
          <p:cNvGrpSpPr/>
          <p:nvPr/>
        </p:nvGrpSpPr>
        <p:grpSpPr>
          <a:xfrm>
            <a:off x="3359564" y="2022528"/>
            <a:ext cx="5139114" cy="5139114"/>
            <a:chOff x="3526443" y="2028852"/>
            <a:chExt cx="5139114" cy="5139114"/>
          </a:xfrm>
        </p:grpSpPr>
        <p:pic>
          <p:nvPicPr>
            <p:cNvPr id="12" name="Imagen 11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5BE4985E-4657-C6E5-876A-B633B6B8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443" y="2028852"/>
              <a:ext cx="5139114" cy="5139114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A4D9777-801B-6E90-54C6-A0CAF0481FBC}"/>
                </a:ext>
              </a:extLst>
            </p:cNvPr>
            <p:cNvSpPr/>
            <p:nvPr/>
          </p:nvSpPr>
          <p:spPr>
            <a:xfrm>
              <a:off x="7699785" y="2872998"/>
              <a:ext cx="619932" cy="282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Segoe UI" panose="020B0502040204020203" pitchFamily="34" charset="0"/>
              </a:endParaRPr>
            </a:p>
          </p:txBody>
        </p:sp>
        <p:pic>
          <p:nvPicPr>
            <p:cNvPr id="20" name="Imagen 19" descr="Forma, Rectángulo&#10;&#10;Descripción generada automáticamente">
              <a:extLst>
                <a:ext uri="{FF2B5EF4-FFF2-40B4-BE49-F238E27FC236}">
                  <a16:creationId xmlns:a16="http://schemas.microsoft.com/office/drawing/2014/main" id="{95D61FD6-413E-419D-2BBB-9FAC94898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168" y="2642215"/>
              <a:ext cx="996950" cy="679450"/>
            </a:xfrm>
            <a:prstGeom prst="rect">
              <a:avLst/>
            </a:prstGeom>
          </p:spPr>
        </p:pic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200FD024-DCE6-B5F8-160E-E00F96529DAF}"/>
                </a:ext>
              </a:extLst>
            </p:cNvPr>
            <p:cNvSpPr/>
            <p:nvPr/>
          </p:nvSpPr>
          <p:spPr>
            <a:xfrm>
              <a:off x="6759094" y="3056255"/>
              <a:ext cx="619932" cy="593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Segoe UI" panose="020B0502040204020203" pitchFamily="34" charset="0"/>
              </a:endParaRPr>
            </a:p>
          </p:txBody>
        </p:sp>
      </p:grpSp>
      <p:pic>
        <p:nvPicPr>
          <p:cNvPr id="24" name="Graphic 1">
            <a:extLst>
              <a:ext uri="{FF2B5EF4-FFF2-40B4-BE49-F238E27FC236}">
                <a16:creationId xmlns:a16="http://schemas.microsoft.com/office/drawing/2014/main" id="{BFE00B93-D36A-79AF-5908-1D645CAE9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7179" y="2771931"/>
            <a:ext cx="437071" cy="437071"/>
          </a:xfrm>
          <a:prstGeom prst="rect">
            <a:avLst/>
          </a:prstGeom>
        </p:spPr>
      </p:pic>
      <p:pic>
        <p:nvPicPr>
          <p:cNvPr id="25" name="Graphic 15" descr="Heart with solid fill">
            <a:extLst>
              <a:ext uri="{FF2B5EF4-FFF2-40B4-BE49-F238E27FC236}">
                <a16:creationId xmlns:a16="http://schemas.microsoft.com/office/drawing/2014/main" id="{4DEA1E84-619B-60C7-6BEB-0ADC580EC6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48983" y="2424261"/>
            <a:ext cx="1450513" cy="1450513"/>
          </a:xfrm>
          <a:prstGeom prst="rect">
            <a:avLst/>
          </a:prstGeom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4CED4AC3-C013-8529-D13A-375DC4EB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2499">
            <a:off x="7494201" y="2667477"/>
            <a:ext cx="697341" cy="69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1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Title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0F3BC-8409-D59A-D8DA-FC7C832A2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7543" y="1166137"/>
            <a:ext cx="8535617" cy="5691863"/>
          </a:xfrm>
          <a:prstGeom prst="round2SameRect">
            <a:avLst>
              <a:gd name="adj1" fmla="val 9140"/>
              <a:gd name="adj2" fmla="val 0"/>
            </a:avLst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2FE746E-3641-5CC5-D6BA-2A8DFF6A705E}"/>
              </a:ext>
            </a:extLst>
          </p:cNvPr>
          <p:cNvGrpSpPr/>
          <p:nvPr/>
        </p:nvGrpSpPr>
        <p:grpSpPr>
          <a:xfrm>
            <a:off x="3167556" y="4497858"/>
            <a:ext cx="1803222" cy="1758462"/>
            <a:chOff x="4354591" y="3521972"/>
            <a:chExt cx="1803222" cy="175846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53563C-3488-9368-3DBF-271636207782}"/>
                </a:ext>
              </a:extLst>
            </p:cNvPr>
            <p:cNvSpPr/>
            <p:nvPr/>
          </p:nvSpPr>
          <p:spPr>
            <a:xfrm>
              <a:off x="4354591" y="3521972"/>
              <a:ext cx="1803222" cy="1758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dirty="0">
                <a:latin typeface="Segoe UI" panose="020B0502040204020203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F224E9D-01B2-6559-0581-DDCAB9CD9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87003" y="3664491"/>
              <a:ext cx="1538398" cy="1538398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8018BE3-D080-4CE3-DA63-951E9E1C2687}"/>
              </a:ext>
            </a:extLst>
          </p:cNvPr>
          <p:cNvSpPr/>
          <p:nvPr/>
        </p:nvSpPr>
        <p:spPr>
          <a:xfrm>
            <a:off x="7970565" y="4067233"/>
            <a:ext cx="1528275" cy="14604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" panose="020B0502040204020203" pitchFamily="34" charset="0"/>
              </a:rPr>
              <a:t>HTTP calls to F&amp;O</a:t>
            </a:r>
            <a:endParaRPr lang="ca-ES" sz="2400" dirty="0">
              <a:latin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CE04A9-2BB0-0E43-F2CF-589B26DC5E2E}"/>
              </a:ext>
            </a:extLst>
          </p:cNvPr>
          <p:cNvGrpSpPr/>
          <p:nvPr/>
        </p:nvGrpSpPr>
        <p:grpSpPr>
          <a:xfrm>
            <a:off x="6281028" y="3429000"/>
            <a:ext cx="1313018" cy="1315633"/>
            <a:chOff x="7223547" y="1459539"/>
            <a:chExt cx="1803222" cy="175846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693CF9-9D97-9875-CA1D-2DCAB78166CB}"/>
                </a:ext>
              </a:extLst>
            </p:cNvPr>
            <p:cNvSpPr/>
            <p:nvPr/>
          </p:nvSpPr>
          <p:spPr>
            <a:xfrm>
              <a:off x="7223547" y="1459539"/>
              <a:ext cx="1803222" cy="1758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 dirty="0">
                <a:latin typeface="Segoe UI" panose="020B0502040204020203" pitchFamily="34" charset="0"/>
              </a:endParaRPr>
            </a:p>
          </p:txBody>
        </p:sp>
        <p:grpSp>
          <p:nvGrpSpPr>
            <p:cNvPr id="12" name="Graphic 9">
              <a:extLst>
                <a:ext uri="{FF2B5EF4-FFF2-40B4-BE49-F238E27FC236}">
                  <a16:creationId xmlns:a16="http://schemas.microsoft.com/office/drawing/2014/main" id="{39A0D330-E50A-459B-1274-67EB917631F8}"/>
                </a:ext>
              </a:extLst>
            </p:cNvPr>
            <p:cNvGrpSpPr/>
            <p:nvPr/>
          </p:nvGrpSpPr>
          <p:grpSpPr>
            <a:xfrm>
              <a:off x="7567982" y="1548503"/>
              <a:ext cx="1254768" cy="1580534"/>
              <a:chOff x="4012445" y="1118544"/>
              <a:chExt cx="1458116" cy="178802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117DA3D-EF0B-D945-F86D-DD87CAEC91DC}"/>
                  </a:ext>
                </a:extLst>
              </p:cNvPr>
              <p:cNvSpPr/>
              <p:nvPr/>
            </p:nvSpPr>
            <p:spPr>
              <a:xfrm>
                <a:off x="4012445" y="1771114"/>
                <a:ext cx="1164717" cy="1135460"/>
              </a:xfrm>
              <a:custGeom>
                <a:avLst/>
                <a:gdLst>
                  <a:gd name="connsiteX0" fmla="*/ 514329 w 1164717"/>
                  <a:gd name="connsiteY0" fmla="*/ 21825 h 1135460"/>
                  <a:gd name="connsiteX1" fmla="*/ 619566 w 1164717"/>
                  <a:gd name="connsiteY1" fmla="*/ 21825 h 1135460"/>
                  <a:gd name="connsiteX2" fmla="*/ 1164717 w 1164717"/>
                  <a:gd name="connsiteY2" fmla="*/ 567729 h 1135460"/>
                  <a:gd name="connsiteX3" fmla="*/ 619566 w 1164717"/>
                  <a:gd name="connsiteY3" fmla="*/ 1113635 h 1135460"/>
                  <a:gd name="connsiteX4" fmla="*/ 514329 w 1164717"/>
                  <a:gd name="connsiteY4" fmla="*/ 1113635 h 1135460"/>
                  <a:gd name="connsiteX5" fmla="*/ 21795 w 1164717"/>
                  <a:gd name="connsiteY5" fmla="*/ 620421 h 1135460"/>
                  <a:gd name="connsiteX6" fmla="*/ 21795 w 1164717"/>
                  <a:gd name="connsiteY6" fmla="*/ 515039 h 1135460"/>
                  <a:gd name="connsiteX7" fmla="*/ 514329 w 1164717"/>
                  <a:gd name="connsiteY7" fmla="*/ 21825 h 1135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717" h="1135460">
                    <a:moveTo>
                      <a:pt x="514329" y="21825"/>
                    </a:moveTo>
                    <a:cubicBezTo>
                      <a:pt x="543389" y="-7275"/>
                      <a:pt x="590506" y="-7275"/>
                      <a:pt x="619566" y="21825"/>
                    </a:cubicBezTo>
                    <a:lnTo>
                      <a:pt x="1164717" y="567729"/>
                    </a:lnTo>
                    <a:lnTo>
                      <a:pt x="619566" y="1113635"/>
                    </a:lnTo>
                    <a:cubicBezTo>
                      <a:pt x="590506" y="1142735"/>
                      <a:pt x="543389" y="1142735"/>
                      <a:pt x="514329" y="1113635"/>
                    </a:cubicBezTo>
                    <a:lnTo>
                      <a:pt x="21795" y="620421"/>
                    </a:lnTo>
                    <a:cubicBezTo>
                      <a:pt x="-7265" y="591321"/>
                      <a:pt x="-7265" y="544139"/>
                      <a:pt x="21795" y="515039"/>
                    </a:cubicBezTo>
                    <a:lnTo>
                      <a:pt x="514329" y="21825"/>
                    </a:lnTo>
                    <a:close/>
                  </a:path>
                </a:pathLst>
              </a:custGeom>
              <a:gradFill>
                <a:gsLst>
                  <a:gs pos="0">
                    <a:srgbClr val="8661C5"/>
                  </a:gs>
                  <a:gs pos="50000">
                    <a:srgbClr val="7151A8"/>
                  </a:gs>
                  <a:gs pos="100000">
                    <a:srgbClr val="5C428B"/>
                  </a:gs>
                </a:gsLst>
                <a:lin ang="5518458" scaled="1"/>
              </a:gradFill>
              <a:ln w="18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a-ES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699ECA8-35EF-B16F-4E1E-6B2E2D398B5F}"/>
                  </a:ext>
                </a:extLst>
              </p:cNvPr>
              <p:cNvSpPr/>
              <p:nvPr/>
            </p:nvSpPr>
            <p:spPr>
              <a:xfrm>
                <a:off x="4012501" y="1155716"/>
                <a:ext cx="1163625" cy="1134365"/>
              </a:xfrm>
              <a:custGeom>
                <a:avLst/>
                <a:gdLst>
                  <a:gd name="connsiteX0" fmla="*/ 513782 w 1163625"/>
                  <a:gd name="connsiteY0" fmla="*/ 21825 h 1134365"/>
                  <a:gd name="connsiteX1" fmla="*/ 619019 w 1163625"/>
                  <a:gd name="connsiteY1" fmla="*/ 21825 h 1134365"/>
                  <a:gd name="connsiteX2" fmla="*/ 1163625 w 1163625"/>
                  <a:gd name="connsiteY2" fmla="*/ 567182 h 1134365"/>
                  <a:gd name="connsiteX3" fmla="*/ 619019 w 1163625"/>
                  <a:gd name="connsiteY3" fmla="*/ 1112540 h 1134365"/>
                  <a:gd name="connsiteX4" fmla="*/ 513782 w 1163625"/>
                  <a:gd name="connsiteY4" fmla="*/ 1112540 h 1134365"/>
                  <a:gd name="connsiteX5" fmla="*/ 21795 w 1163625"/>
                  <a:gd name="connsiteY5" fmla="*/ 619874 h 1134365"/>
                  <a:gd name="connsiteX6" fmla="*/ 21795 w 1163625"/>
                  <a:gd name="connsiteY6" fmla="*/ 514492 h 1134365"/>
                  <a:gd name="connsiteX7" fmla="*/ 513782 w 1163625"/>
                  <a:gd name="connsiteY7" fmla="*/ 21825 h 11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3625" h="1134365">
                    <a:moveTo>
                      <a:pt x="513782" y="21825"/>
                    </a:moveTo>
                    <a:cubicBezTo>
                      <a:pt x="542842" y="-7275"/>
                      <a:pt x="589959" y="-7275"/>
                      <a:pt x="619019" y="21825"/>
                    </a:cubicBezTo>
                    <a:lnTo>
                      <a:pt x="1163625" y="567182"/>
                    </a:lnTo>
                    <a:lnTo>
                      <a:pt x="619019" y="1112540"/>
                    </a:lnTo>
                    <a:cubicBezTo>
                      <a:pt x="589959" y="1141640"/>
                      <a:pt x="542842" y="1141640"/>
                      <a:pt x="513782" y="1112540"/>
                    </a:cubicBezTo>
                    <a:lnTo>
                      <a:pt x="21795" y="619874"/>
                    </a:lnTo>
                    <a:cubicBezTo>
                      <a:pt x="-7265" y="590774"/>
                      <a:pt x="-7265" y="543592"/>
                      <a:pt x="21795" y="514492"/>
                    </a:cubicBezTo>
                    <a:lnTo>
                      <a:pt x="513782" y="21825"/>
                    </a:lnTo>
                    <a:close/>
                  </a:path>
                </a:pathLst>
              </a:custGeom>
              <a:solidFill>
                <a:srgbClr val="000000">
                  <a:alpha val="32000"/>
                </a:srgbClr>
              </a:solidFill>
              <a:ln w="18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a-ES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3E7ED60-119E-2E23-1AA3-AE5D7817AD30}"/>
                  </a:ext>
                </a:extLst>
              </p:cNvPr>
              <p:cNvSpPr/>
              <p:nvPr/>
            </p:nvSpPr>
            <p:spPr>
              <a:xfrm>
                <a:off x="4012501" y="1125537"/>
                <a:ext cx="1163625" cy="1134365"/>
              </a:xfrm>
              <a:custGeom>
                <a:avLst/>
                <a:gdLst>
                  <a:gd name="connsiteX0" fmla="*/ 513782 w 1163625"/>
                  <a:gd name="connsiteY0" fmla="*/ 21825 h 1134365"/>
                  <a:gd name="connsiteX1" fmla="*/ 619019 w 1163625"/>
                  <a:gd name="connsiteY1" fmla="*/ 21825 h 1134365"/>
                  <a:gd name="connsiteX2" fmla="*/ 1163625 w 1163625"/>
                  <a:gd name="connsiteY2" fmla="*/ 567182 h 1134365"/>
                  <a:gd name="connsiteX3" fmla="*/ 619019 w 1163625"/>
                  <a:gd name="connsiteY3" fmla="*/ 1112540 h 1134365"/>
                  <a:gd name="connsiteX4" fmla="*/ 513782 w 1163625"/>
                  <a:gd name="connsiteY4" fmla="*/ 1112540 h 1134365"/>
                  <a:gd name="connsiteX5" fmla="*/ 21795 w 1163625"/>
                  <a:gd name="connsiteY5" fmla="*/ 619874 h 1134365"/>
                  <a:gd name="connsiteX6" fmla="*/ 21795 w 1163625"/>
                  <a:gd name="connsiteY6" fmla="*/ 514492 h 1134365"/>
                  <a:gd name="connsiteX7" fmla="*/ 513782 w 1163625"/>
                  <a:gd name="connsiteY7" fmla="*/ 21825 h 11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3625" h="1134365">
                    <a:moveTo>
                      <a:pt x="513782" y="21825"/>
                    </a:moveTo>
                    <a:cubicBezTo>
                      <a:pt x="542842" y="-7275"/>
                      <a:pt x="589959" y="-7275"/>
                      <a:pt x="619019" y="21825"/>
                    </a:cubicBezTo>
                    <a:lnTo>
                      <a:pt x="1163625" y="567182"/>
                    </a:lnTo>
                    <a:lnTo>
                      <a:pt x="619019" y="1112540"/>
                    </a:lnTo>
                    <a:cubicBezTo>
                      <a:pt x="589959" y="1141640"/>
                      <a:pt x="542842" y="1141640"/>
                      <a:pt x="513782" y="1112540"/>
                    </a:cubicBezTo>
                    <a:lnTo>
                      <a:pt x="21795" y="619874"/>
                    </a:lnTo>
                    <a:cubicBezTo>
                      <a:pt x="-7265" y="590774"/>
                      <a:pt x="-7265" y="543592"/>
                      <a:pt x="21795" y="514492"/>
                    </a:cubicBezTo>
                    <a:lnTo>
                      <a:pt x="513782" y="21825"/>
                    </a:lnTo>
                    <a:close/>
                  </a:path>
                </a:pathLst>
              </a:custGeom>
              <a:solidFill>
                <a:srgbClr val="000000">
                  <a:alpha val="24000"/>
                </a:srgbClr>
              </a:solidFill>
              <a:ln w="18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a-ES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B8FBBF2-123F-7E3C-A0A7-C987098E26E3}"/>
                  </a:ext>
                </a:extLst>
              </p:cNvPr>
              <p:cNvSpPr/>
              <p:nvPr/>
            </p:nvSpPr>
            <p:spPr>
              <a:xfrm>
                <a:off x="4012501" y="1118544"/>
                <a:ext cx="1163625" cy="1134364"/>
              </a:xfrm>
              <a:custGeom>
                <a:avLst/>
                <a:gdLst>
                  <a:gd name="connsiteX0" fmla="*/ 513782 w 1163625"/>
                  <a:gd name="connsiteY0" fmla="*/ 21825 h 1134364"/>
                  <a:gd name="connsiteX1" fmla="*/ 619019 w 1163625"/>
                  <a:gd name="connsiteY1" fmla="*/ 21825 h 1134364"/>
                  <a:gd name="connsiteX2" fmla="*/ 1163625 w 1163625"/>
                  <a:gd name="connsiteY2" fmla="*/ 567183 h 1134364"/>
                  <a:gd name="connsiteX3" fmla="*/ 619019 w 1163625"/>
                  <a:gd name="connsiteY3" fmla="*/ 1112540 h 1134364"/>
                  <a:gd name="connsiteX4" fmla="*/ 513782 w 1163625"/>
                  <a:gd name="connsiteY4" fmla="*/ 1112540 h 1134364"/>
                  <a:gd name="connsiteX5" fmla="*/ 21795 w 1163625"/>
                  <a:gd name="connsiteY5" fmla="*/ 619873 h 1134364"/>
                  <a:gd name="connsiteX6" fmla="*/ 21795 w 1163625"/>
                  <a:gd name="connsiteY6" fmla="*/ 514491 h 1134364"/>
                  <a:gd name="connsiteX7" fmla="*/ 513782 w 1163625"/>
                  <a:gd name="connsiteY7" fmla="*/ 21825 h 11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3625" h="1134364">
                    <a:moveTo>
                      <a:pt x="513782" y="21825"/>
                    </a:moveTo>
                    <a:cubicBezTo>
                      <a:pt x="542842" y="-7275"/>
                      <a:pt x="589959" y="-7275"/>
                      <a:pt x="619019" y="21825"/>
                    </a:cubicBezTo>
                    <a:lnTo>
                      <a:pt x="1163625" y="567183"/>
                    </a:lnTo>
                    <a:lnTo>
                      <a:pt x="619019" y="1112540"/>
                    </a:lnTo>
                    <a:cubicBezTo>
                      <a:pt x="589959" y="1141640"/>
                      <a:pt x="542842" y="1141640"/>
                      <a:pt x="513782" y="1112540"/>
                    </a:cubicBezTo>
                    <a:lnTo>
                      <a:pt x="21795" y="619873"/>
                    </a:lnTo>
                    <a:cubicBezTo>
                      <a:pt x="-7265" y="590773"/>
                      <a:pt x="-7265" y="543592"/>
                      <a:pt x="21795" y="514491"/>
                    </a:cubicBezTo>
                    <a:lnTo>
                      <a:pt x="513782" y="21825"/>
                    </a:lnTo>
                    <a:close/>
                  </a:path>
                </a:pathLst>
              </a:custGeom>
              <a:gradFill>
                <a:gsLst>
                  <a:gs pos="0">
                    <a:srgbClr val="EBC7FF"/>
                  </a:gs>
                  <a:gs pos="50000">
                    <a:srgbClr val="E7BDFF"/>
                  </a:gs>
                  <a:gs pos="100000">
                    <a:srgbClr val="E4B4FF"/>
                  </a:gs>
                </a:gsLst>
                <a:lin ang="5864205" scaled="1"/>
              </a:gradFill>
              <a:ln w="18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a-ES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FD6096-9F91-0BEF-1808-FE6A7F0B0C96}"/>
                  </a:ext>
                </a:extLst>
              </p:cNvPr>
              <p:cNvSpPr/>
              <p:nvPr/>
            </p:nvSpPr>
            <p:spPr>
              <a:xfrm>
                <a:off x="4850471" y="1685683"/>
                <a:ext cx="620090" cy="653087"/>
              </a:xfrm>
              <a:custGeom>
                <a:avLst/>
                <a:gdLst>
                  <a:gd name="connsiteX0" fmla="*/ 325708 w 620090"/>
                  <a:gd name="connsiteY0" fmla="*/ 0 h 653087"/>
                  <a:gd name="connsiteX1" fmla="*/ 598295 w 620090"/>
                  <a:gd name="connsiteY1" fmla="*/ 272964 h 653087"/>
                  <a:gd name="connsiteX2" fmla="*/ 598563 w 620090"/>
                  <a:gd name="connsiteY2" fmla="*/ 378076 h 653087"/>
                  <a:gd name="connsiteX3" fmla="*/ 326720 w 620090"/>
                  <a:gd name="connsiteY3" fmla="*/ 653087 h 653087"/>
                  <a:gd name="connsiteX4" fmla="*/ 0 w 620090"/>
                  <a:gd name="connsiteY4" fmla="*/ 326064 h 653087"/>
                  <a:gd name="connsiteX5" fmla="*/ 325708 w 620090"/>
                  <a:gd name="connsiteY5" fmla="*/ 0 h 65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0090" h="653087">
                    <a:moveTo>
                      <a:pt x="325708" y="0"/>
                    </a:moveTo>
                    <a:lnTo>
                      <a:pt x="598295" y="272964"/>
                    </a:lnTo>
                    <a:cubicBezTo>
                      <a:pt x="627251" y="301960"/>
                      <a:pt x="627370" y="348933"/>
                      <a:pt x="598563" y="378076"/>
                    </a:cubicBezTo>
                    <a:lnTo>
                      <a:pt x="326720" y="653087"/>
                    </a:lnTo>
                    <a:lnTo>
                      <a:pt x="0" y="326064"/>
                    </a:lnTo>
                    <a:lnTo>
                      <a:pt x="3257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F8ECFF"/>
                  </a:gs>
                  <a:gs pos="50000">
                    <a:srgbClr val="F4E2FF"/>
                  </a:gs>
                  <a:gs pos="100000">
                    <a:srgbClr val="F1D9FF"/>
                  </a:gs>
                </a:gsLst>
                <a:lin ang="5566651" scaled="1"/>
              </a:gradFill>
              <a:ln w="18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a-ES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BFF9A8E-C9C8-FCEC-2415-1CB5663CE7D1}"/>
                  </a:ext>
                </a:extLst>
              </p:cNvPr>
              <p:cNvSpPr/>
              <p:nvPr/>
            </p:nvSpPr>
            <p:spPr>
              <a:xfrm>
                <a:off x="4307756" y="1771114"/>
                <a:ext cx="542775" cy="481795"/>
              </a:xfrm>
              <a:custGeom>
                <a:avLst/>
                <a:gdLst>
                  <a:gd name="connsiteX0" fmla="*/ 542776 w 542775"/>
                  <a:gd name="connsiteY0" fmla="*/ 240654 h 481795"/>
                  <a:gd name="connsiteX1" fmla="*/ 323764 w 542775"/>
                  <a:gd name="connsiteY1" fmla="*/ 459970 h 481795"/>
                  <a:gd name="connsiteX2" fmla="*/ 218527 w 542775"/>
                  <a:gd name="connsiteY2" fmla="*/ 459970 h 481795"/>
                  <a:gd name="connsiteX3" fmla="*/ 0 w 542775"/>
                  <a:gd name="connsiteY3" fmla="*/ 241142 h 481795"/>
                  <a:gd name="connsiteX4" fmla="*/ 219014 w 542775"/>
                  <a:gd name="connsiteY4" fmla="*/ 21825 h 481795"/>
                  <a:gd name="connsiteX5" fmla="*/ 324249 w 542775"/>
                  <a:gd name="connsiteY5" fmla="*/ 21825 h 481795"/>
                  <a:gd name="connsiteX6" fmla="*/ 542776 w 542775"/>
                  <a:gd name="connsiteY6" fmla="*/ 240654 h 48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775" h="481795">
                    <a:moveTo>
                      <a:pt x="542776" y="240654"/>
                    </a:moveTo>
                    <a:lnTo>
                      <a:pt x="323764" y="459970"/>
                    </a:lnTo>
                    <a:cubicBezTo>
                      <a:pt x="294703" y="489070"/>
                      <a:pt x="247587" y="489070"/>
                      <a:pt x="218527" y="459970"/>
                    </a:cubicBezTo>
                    <a:lnTo>
                      <a:pt x="0" y="241142"/>
                    </a:lnTo>
                    <a:lnTo>
                      <a:pt x="219014" y="21825"/>
                    </a:lnTo>
                    <a:cubicBezTo>
                      <a:pt x="248074" y="-7275"/>
                      <a:pt x="295189" y="-7275"/>
                      <a:pt x="324249" y="21825"/>
                    </a:cubicBezTo>
                    <a:lnTo>
                      <a:pt x="542776" y="240654"/>
                    </a:lnTo>
                    <a:close/>
                  </a:path>
                </a:pathLst>
              </a:custGeom>
              <a:gradFill>
                <a:gsLst>
                  <a:gs pos="0">
                    <a:srgbClr val="CD9EF0"/>
                  </a:gs>
                  <a:gs pos="50000">
                    <a:srgbClr val="B689E1"/>
                  </a:gs>
                  <a:gs pos="100000">
                    <a:srgbClr val="9F75D3"/>
                  </a:gs>
                </a:gsLst>
                <a:lin ang="4436399" scaled="1"/>
              </a:gradFill>
              <a:ln w="18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a-ES" dirty="0">
                  <a:latin typeface="Segoe UI" panose="020B0502040204020203" pitchFamily="34" charset="0"/>
                </a:endParaRPr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E1AB6C0E-63FF-25F3-22A4-42CA464FA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092906" y="1861330"/>
            <a:ext cx="2940642" cy="33755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D1F288E-A14A-4A2C-147D-5401293EEB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" flipH="1">
            <a:off x="437086" y="1381658"/>
            <a:ext cx="1959400" cy="22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2F02D99-C18D-61DB-60EE-5B29CC5CA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59" y="1547217"/>
            <a:ext cx="6186484" cy="5310783"/>
          </a:xfrm>
          <a:prstGeom prst="rect">
            <a:avLst/>
          </a:prstGeom>
        </p:spPr>
      </p:pic>
      <p:sp>
        <p:nvSpPr>
          <p:cNvPr id="3" name="Rectángulo 12">
            <a:extLst>
              <a:ext uri="{FF2B5EF4-FFF2-40B4-BE49-F238E27FC236}">
                <a16:creationId xmlns:a16="http://schemas.microsoft.com/office/drawing/2014/main" id="{880D8DB8-C0D4-CB86-8C46-78508030871B}"/>
              </a:ext>
            </a:extLst>
          </p:cNvPr>
          <p:cNvSpPr/>
          <p:nvPr/>
        </p:nvSpPr>
        <p:spPr>
          <a:xfrm>
            <a:off x="484028" y="2078946"/>
            <a:ext cx="5887896" cy="2339102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6600" b="1" dirty="0">
                <a:solidFill>
                  <a:srgbClr val="980C0C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What’s wrong </a:t>
            </a:r>
          </a:p>
          <a:p>
            <a:r>
              <a:rPr lang="en-US" sz="8000" b="1" dirty="0">
                <a:solidFill>
                  <a:srgbClr val="980C0C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with F&amp;O?</a:t>
            </a:r>
          </a:p>
        </p:txBody>
      </p:sp>
    </p:spTree>
    <p:extLst>
      <p:ext uri="{BB962C8B-B14F-4D97-AF65-F5344CB8AC3E}">
        <p14:creationId xmlns:p14="http://schemas.microsoft.com/office/powerpoint/2010/main" val="1585213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AA4CE6DB-37B0-65EE-4AE8-AC7B0A130ADB}"/>
              </a:ext>
            </a:extLst>
          </p:cNvPr>
          <p:cNvSpPr/>
          <p:nvPr/>
        </p:nvSpPr>
        <p:spPr>
          <a:xfrm>
            <a:off x="426084" y="1309038"/>
            <a:ext cx="6198670" cy="5556012"/>
          </a:xfrm>
          <a:prstGeom prst="round2SameRect">
            <a:avLst>
              <a:gd name="adj1" fmla="val 3251"/>
              <a:gd name="adj2" fmla="val 0"/>
            </a:avLst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2" y="423989"/>
            <a:ext cx="9841445" cy="769441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676534" y="376478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What’s wrong with F&amp;O?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DAA4E5-472F-CE33-7AB2-64E8AF77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9" y="1522798"/>
            <a:ext cx="5514191" cy="5231793"/>
          </a:xfrm>
          <a:prstGeom prst="roundRect">
            <a:avLst>
              <a:gd name="adj" fmla="val 1581"/>
            </a:avLst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FFB07E1-1AB8-D59E-8692-15A71C65DD89}"/>
              </a:ext>
            </a:extLst>
          </p:cNvPr>
          <p:cNvGrpSpPr/>
          <p:nvPr/>
        </p:nvGrpSpPr>
        <p:grpSpPr>
          <a:xfrm>
            <a:off x="5234940" y="3804144"/>
            <a:ext cx="4813627" cy="523220"/>
            <a:chOff x="5171621" y="3493974"/>
            <a:chExt cx="481362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4FC778-5D39-3690-F6AB-7548F38313B6}"/>
                </a:ext>
              </a:extLst>
            </p:cNvPr>
            <p:cNvSpPr txBox="1"/>
            <p:nvPr/>
          </p:nvSpPr>
          <p:spPr>
            <a:xfrm>
              <a:off x="7567906" y="3493974"/>
              <a:ext cx="2417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</a:rPr>
                <a:t>HTTP 200 OK</a:t>
              </a:r>
              <a:endParaRPr lang="ca-ES" sz="2800" dirty="0">
                <a:latin typeface="Segoe UI" panose="020B0502040204020203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1ACE48A-6819-5F19-54EE-8CC05DCEE64C}"/>
                </a:ext>
              </a:extLst>
            </p:cNvPr>
            <p:cNvCxnSpPr>
              <a:cxnSpLocks/>
            </p:cNvCxnSpPr>
            <p:nvPr/>
          </p:nvCxnSpPr>
          <p:spPr>
            <a:xfrm>
              <a:off x="5171621" y="3755584"/>
              <a:ext cx="2274242" cy="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93658-E334-D0AD-7308-651DC8F5A2B8}"/>
              </a:ext>
            </a:extLst>
          </p:cNvPr>
          <p:cNvGrpSpPr/>
          <p:nvPr/>
        </p:nvGrpSpPr>
        <p:grpSpPr>
          <a:xfrm>
            <a:off x="5234940" y="5001782"/>
            <a:ext cx="6530976" cy="887818"/>
            <a:chOff x="5234940" y="5001782"/>
            <a:chExt cx="6530976" cy="8878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0513C7-D029-DDFE-CA3E-CBFCA940DAF6}"/>
                </a:ext>
              </a:extLst>
            </p:cNvPr>
            <p:cNvSpPr txBox="1"/>
            <p:nvPr/>
          </p:nvSpPr>
          <p:spPr>
            <a:xfrm>
              <a:off x="7567905" y="5001782"/>
              <a:ext cx="4198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</a:rPr>
                <a:t>HTTP 400 Bad Request</a:t>
              </a:r>
              <a:endParaRPr lang="ca-ES" sz="2800" dirty="0">
                <a:latin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04EE54-2636-B426-BDB5-40D800E3F968}"/>
                </a:ext>
              </a:extLst>
            </p:cNvPr>
            <p:cNvSpPr txBox="1"/>
            <p:nvPr/>
          </p:nvSpPr>
          <p:spPr>
            <a:xfrm>
              <a:off x="7567905" y="5366380"/>
              <a:ext cx="4143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</a:rPr>
                <a:t>HTTP 500 Server Error</a:t>
              </a:r>
              <a:endParaRPr lang="ca-ES" sz="2800" dirty="0">
                <a:latin typeface="Segoe UI" panose="020B050204020402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D88BDE-1AEE-229B-C2A9-38F76B2CD569}"/>
                </a:ext>
              </a:extLst>
            </p:cNvPr>
            <p:cNvCxnSpPr>
              <a:cxnSpLocks/>
            </p:cNvCxnSpPr>
            <p:nvPr/>
          </p:nvCxnSpPr>
          <p:spPr>
            <a:xfrm>
              <a:off x="5234940" y="5263392"/>
              <a:ext cx="2210923" cy="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6BA265-7520-32EB-BBFF-74FCE3BBFD1E}"/>
              </a:ext>
            </a:extLst>
          </p:cNvPr>
          <p:cNvCxnSpPr>
            <a:cxnSpLocks/>
          </p:cNvCxnSpPr>
          <p:nvPr/>
        </p:nvCxnSpPr>
        <p:spPr>
          <a:xfrm flipV="1">
            <a:off x="5234940" y="4236720"/>
            <a:ext cx="2210923" cy="102667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702E4D4-9B8D-C5D4-3691-C4C38950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00000" flipH="1">
            <a:off x="12278619" y="2568301"/>
            <a:ext cx="3219488" cy="18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2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5.0307E-17 L -0.25 -5.0307E-1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8B1BDB7-7343-17C9-337C-4F119186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53" y="1595948"/>
            <a:ext cx="6039051" cy="5262052"/>
          </a:xfrm>
          <a:prstGeom prst="rect">
            <a:avLst/>
          </a:prstGeom>
        </p:spPr>
      </p:pic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FDEC93-B74D-EBCA-190B-AAC7C3C31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881" y="1610822"/>
            <a:ext cx="3934360" cy="5025758"/>
          </a:xfrm>
          <a:prstGeom prst="rect">
            <a:avLst/>
          </a:prstGeom>
        </p:spPr>
      </p:pic>
      <p:pic>
        <p:nvPicPr>
          <p:cNvPr id="5" name="Picture 4" descr="A close up of a dog">
            <a:extLst>
              <a:ext uri="{FF2B5EF4-FFF2-40B4-BE49-F238E27FC236}">
                <a16:creationId xmlns:a16="http://schemas.microsoft.com/office/drawing/2014/main" id="{567EF2B0-22FA-1CE4-800E-7FB7BE6D1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7337" y="4817947"/>
            <a:ext cx="1795386" cy="1795386"/>
          </a:xfrm>
          <a:prstGeom prst="roundRect">
            <a:avLst/>
          </a:prstGeom>
        </p:spPr>
      </p:pic>
      <p:sp>
        <p:nvSpPr>
          <p:cNvPr id="3" name="Rectángulo redondeado 14">
            <a:extLst>
              <a:ext uri="{FF2B5EF4-FFF2-40B4-BE49-F238E27FC236}">
                <a16:creationId xmlns:a16="http://schemas.microsoft.com/office/drawing/2014/main" id="{39E30A4C-3CE6-7F6A-63AD-92B2338496A8}"/>
              </a:ext>
            </a:extLst>
          </p:cNvPr>
          <p:cNvSpPr/>
          <p:nvPr/>
        </p:nvSpPr>
        <p:spPr>
          <a:xfrm>
            <a:off x="207122" y="423989"/>
            <a:ext cx="9841445" cy="769441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id="{B6FBFCD5-4664-F3C7-ACE9-84B0BA5BA05A}"/>
              </a:ext>
            </a:extLst>
          </p:cNvPr>
          <p:cNvSpPr/>
          <p:nvPr/>
        </p:nvSpPr>
        <p:spPr>
          <a:xfrm>
            <a:off x="676534" y="376478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What’s wrong with F&amp;O?</a:t>
            </a:r>
          </a:p>
        </p:txBody>
      </p:sp>
    </p:spTree>
    <p:extLst>
      <p:ext uri="{BB962C8B-B14F-4D97-AF65-F5344CB8AC3E}">
        <p14:creationId xmlns:p14="http://schemas.microsoft.com/office/powerpoint/2010/main" val="7915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A2F4D2BF-0AA1-B3EE-35AB-22EB85A317AC}"/>
              </a:ext>
            </a:extLst>
          </p:cNvPr>
          <p:cNvSpPr/>
          <p:nvPr/>
        </p:nvSpPr>
        <p:spPr>
          <a:xfrm>
            <a:off x="2082953" y="1643456"/>
            <a:ext cx="5852160" cy="4513188"/>
          </a:xfrm>
          <a:prstGeom prst="roundRect">
            <a:avLst>
              <a:gd name="adj" fmla="val 536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Segoe UI" panose="020B0502040204020203" pitchFamily="34" charset="0"/>
            </a:endParaRPr>
          </a:p>
        </p:txBody>
      </p:sp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B07915-3949-0FCA-13F8-F2890C71E5F1}"/>
              </a:ext>
            </a:extLst>
          </p:cNvPr>
          <p:cNvSpPr txBox="1"/>
          <p:nvPr/>
        </p:nvSpPr>
        <p:spPr>
          <a:xfrm>
            <a:off x="2770201" y="1842471"/>
            <a:ext cx="51951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</a:rPr>
              <a:t>Added security.</a:t>
            </a: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</a:endParaRP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</a:rPr>
              <a:t>Limit call rates, or usage quotas.</a:t>
            </a: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</a:endParaRP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</a:rPr>
              <a:t>Validation</a:t>
            </a: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</a:endParaRP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</a:rPr>
              <a:t>Transform responses.</a:t>
            </a: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</a:endParaRP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</a:rPr>
              <a:t>Segment access with subscription keys</a:t>
            </a: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</a:endParaRP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</a:rPr>
              <a:t>Integrate multiple destinations</a:t>
            </a: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</a:endParaRPr>
          </a:p>
          <a:p>
            <a:pPr marL="285750" indent="-285750">
              <a:buClr>
                <a:srgbClr val="980C0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</a:rPr>
              <a:t>And much more</a:t>
            </a:r>
            <a:r>
              <a:rPr lang="en-US" sz="2000" dirty="0">
                <a:solidFill>
                  <a:srgbClr val="980C0C"/>
                </a:solidFill>
                <a:latin typeface="Segoe UI" panose="020B0502040204020203" pitchFamily="34" charset="0"/>
              </a:rPr>
              <a:t> I’ve never tried!!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5F8545-D507-94B9-1AB1-882F664B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58487" y="1073030"/>
            <a:ext cx="3850560" cy="5648445"/>
          </a:xfrm>
          <a:prstGeom prst="rect">
            <a:avLst/>
          </a:prstGeom>
        </p:spPr>
      </p:pic>
      <p:sp>
        <p:nvSpPr>
          <p:cNvPr id="6" name="Rectángulo redondeado 14">
            <a:extLst>
              <a:ext uri="{FF2B5EF4-FFF2-40B4-BE49-F238E27FC236}">
                <a16:creationId xmlns:a16="http://schemas.microsoft.com/office/drawing/2014/main" id="{72494388-493A-A5D5-2BFB-5EBDD36556F4}"/>
              </a:ext>
            </a:extLst>
          </p:cNvPr>
          <p:cNvSpPr/>
          <p:nvPr/>
        </p:nvSpPr>
        <p:spPr>
          <a:xfrm>
            <a:off x="207122" y="423989"/>
            <a:ext cx="9841445" cy="769441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id="{B27B2FD5-72C7-618F-1FCD-1C1E1BA55295}"/>
              </a:ext>
            </a:extLst>
          </p:cNvPr>
          <p:cNvSpPr/>
          <p:nvPr/>
        </p:nvSpPr>
        <p:spPr>
          <a:xfrm>
            <a:off x="676534" y="376478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Azure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21699303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J2ffnK5.35ljxVGVE0Yh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</TotalTime>
  <Words>260</Words>
  <Application>Microsoft Office PowerPoint</Application>
  <PresentationFormat>Widescreen</PresentationFormat>
  <Paragraphs>76</Paragraphs>
  <Slides>17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Segoe UI</vt:lpstr>
      <vt:lpstr>Office Theme</vt:lpstr>
      <vt:lpstr>think-cell Slide</vt:lpstr>
      <vt:lpstr>PowerPoint Presentation</vt:lpstr>
      <vt:lpstr>PowerPoint Presentation</vt:lpstr>
      <vt:lpstr>Azure API  MANAGEMENT</vt:lpstr>
      <vt:lpstr>Azure API 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Adrià Ariste</cp:lastModifiedBy>
  <cp:revision>128</cp:revision>
  <dcterms:created xsi:type="dcterms:W3CDTF">2020-10-26T06:25:39Z</dcterms:created>
  <dcterms:modified xsi:type="dcterms:W3CDTF">2024-04-26T07:39:25Z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f0d39aa-cedd-4c7e-b248-31346a9014e0_Enabled">
    <vt:lpwstr>true</vt:lpwstr>
  </property>
  <property fmtid="{D5CDD505-2E9C-101B-9397-08002B2CF9AE}" pid="3" name="MSIP_Label_ef0d39aa-cedd-4c7e-b248-31346a9014e0_SetDate">
    <vt:lpwstr>2024-04-25T15:39:25Z</vt:lpwstr>
  </property>
  <property fmtid="{D5CDD505-2E9C-101B-9397-08002B2CF9AE}" pid="4" name="MSIP_Label_ef0d39aa-cedd-4c7e-b248-31346a9014e0_Method">
    <vt:lpwstr>Standard</vt:lpwstr>
  </property>
  <property fmtid="{D5CDD505-2E9C-101B-9397-08002B2CF9AE}" pid="5" name="MSIP_Label_ef0d39aa-cedd-4c7e-b248-31346a9014e0_Name">
    <vt:lpwstr>Internal Data</vt:lpwstr>
  </property>
  <property fmtid="{D5CDD505-2E9C-101B-9397-08002B2CF9AE}" pid="6" name="MSIP_Label_ef0d39aa-cedd-4c7e-b248-31346a9014e0_SiteId">
    <vt:lpwstr>0928edbc-6c95-443b-ac07-bc039c56e6b6</vt:lpwstr>
  </property>
  <property fmtid="{D5CDD505-2E9C-101B-9397-08002B2CF9AE}" pid="7" name="MSIP_Label_ef0d39aa-cedd-4c7e-b248-31346a9014e0_ActionId">
    <vt:lpwstr>6e1ccac2-73e8-46f8-9dee-727551439a6b</vt:lpwstr>
  </property>
  <property fmtid="{D5CDD505-2E9C-101B-9397-08002B2CF9AE}" pid="8" name="MSIP_Label_ef0d39aa-cedd-4c7e-b248-31346a9014e0_ContentBits">
    <vt:lpwstr>0</vt:lpwstr>
  </property>
</Properties>
</file>